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9" r:id="rId2"/>
    <p:sldId id="278" r:id="rId3"/>
    <p:sldId id="256" r:id="rId4"/>
    <p:sldId id="280" r:id="rId5"/>
    <p:sldId id="287" r:id="rId6"/>
    <p:sldId id="281" r:id="rId7"/>
    <p:sldId id="282" r:id="rId8"/>
    <p:sldId id="275" r:id="rId9"/>
    <p:sldId id="284" r:id="rId10"/>
    <p:sldId id="283" r:id="rId11"/>
    <p:sldId id="266" r:id="rId12"/>
    <p:sldId id="267" r:id="rId13"/>
    <p:sldId id="268" r:id="rId14"/>
    <p:sldId id="269" r:id="rId15"/>
    <p:sldId id="285" r:id="rId16"/>
    <p:sldId id="286" r:id="rId17"/>
    <p:sldId id="288" r:id="rId18"/>
    <p:sldId id="276" r:id="rId19"/>
    <p:sldId id="289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5B770-669B-5E4A-855F-D9FFDDF46046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B258B-DF4E-1F4F-BD58-B0CF1F6E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0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0381-0825-7847-8045-CDE45D373359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0195A-9FA6-EA42-B2B3-6DAC6D18B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8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0195A-9FA6-EA42-B2B3-6DAC6D18BC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the Faculty of Education we have</a:t>
            </a:r>
            <a:r>
              <a:rPr lang="en-US" baseline="0" dirty="0" smtClean="0"/>
              <a:t> graduate students working on a wide variety of research projects as part of their M.Ed. requirements.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0195A-9FA6-EA42-B2B3-6DAC6D18BC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53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2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6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35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6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9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24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5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6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3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9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55396-D8EB-1349-BE9D-9C7D5608DBE0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DAFAF-4260-6E4C-A50D-6BBE7DC3A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3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481" y="914059"/>
            <a:ext cx="4944783" cy="492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MICE!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91631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Exercise </a:t>
            </a:r>
            <a:r>
              <a:rPr lang="en-US" dirty="0"/>
              <a:t>causes increased production of brain-derived neurotropic factor (BDNF).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chemical fuels brain activities leading to </a:t>
            </a:r>
            <a:r>
              <a:rPr lang="en-US" dirty="0">
                <a:solidFill>
                  <a:srgbClr val="FF0000"/>
                </a:solidFill>
              </a:rPr>
              <a:t>higher thought </a:t>
            </a:r>
            <a:r>
              <a:rPr lang="en-US" dirty="0" smtClean="0">
                <a:solidFill>
                  <a:srgbClr val="FF0000"/>
                </a:solidFill>
              </a:rPr>
              <a:t>processes  </a:t>
            </a:r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has been demonstrated in mice that a brain </a:t>
            </a:r>
            <a:r>
              <a:rPr lang="en-US" dirty="0">
                <a:solidFill>
                  <a:srgbClr val="FF0000"/>
                </a:solidFill>
              </a:rPr>
              <a:t>low in BDNF </a:t>
            </a:r>
            <a:r>
              <a:rPr lang="en-US" dirty="0"/>
              <a:t>shuts down cognitively to new learning 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</a:t>
            </a:r>
            <a:r>
              <a:rPr lang="en-US" sz="2000" dirty="0" err="1" smtClean="0"/>
              <a:t>Vaynman</a:t>
            </a:r>
            <a:r>
              <a:rPr lang="en-US" sz="2000" dirty="0"/>
              <a:t>, Ying, &amp; Gomez – </a:t>
            </a:r>
            <a:r>
              <a:rPr lang="en-US" sz="2000" dirty="0" err="1"/>
              <a:t>Pinilla</a:t>
            </a:r>
            <a:r>
              <a:rPr lang="en-US" sz="2000" dirty="0"/>
              <a:t>, </a:t>
            </a:r>
            <a:r>
              <a:rPr lang="en-US" sz="2000" dirty="0" smtClean="0"/>
              <a:t>2003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514" y="1752599"/>
            <a:ext cx="3040316" cy="31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1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Neuron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95" r="3795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10209125" y="13985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074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new in Research at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806" y="3116231"/>
            <a:ext cx="4038600" cy="2604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 was interested in the effects of physical activity and student engagement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444" y="2769843"/>
            <a:ext cx="3518356" cy="3603941"/>
          </a:xfrm>
          <a:prstGeom prst="rect">
            <a:avLst/>
          </a:prstGeom>
        </p:spPr>
      </p:pic>
      <p:pic>
        <p:nvPicPr>
          <p:cNvPr id="6" name="Picture 1" descr="UofM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596" y="991705"/>
            <a:ext cx="1886408" cy="14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9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research we already know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457200" y="897467"/>
            <a:ext cx="4487333" cy="6471286"/>
          </a:xfrm>
          <a:prstGeom prst="downArrow">
            <a:avLst>
              <a:gd name="adj1" fmla="val 49000"/>
              <a:gd name="adj2" fmla="val 54793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Increased Student Engagement </a:t>
            </a:r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 </a:t>
            </a:r>
            <a:r>
              <a:rPr lang="en-US" sz="2800" dirty="0" smtClean="0"/>
              <a:t> Increased Student Achievement</a:t>
            </a:r>
          </a:p>
          <a:p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601807" y="3326447"/>
            <a:ext cx="317515" cy="97026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2893" b="3911"/>
          <a:stretch/>
        </p:blipFill>
        <p:spPr>
          <a:xfrm>
            <a:off x="3352800" y="1727951"/>
            <a:ext cx="5401734" cy="31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Question 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1644" y="1417638"/>
            <a:ext cx="5675917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What is the impact, if any, of a morning physical activity intervention on individual student and whole classroom engagement as measured by teacher and educational assistant observations and perspectives?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274" y="2001352"/>
            <a:ext cx="3696697" cy="413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0621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 school in study </a:t>
            </a:r>
          </a:p>
          <a:p>
            <a:r>
              <a:rPr lang="en-US" dirty="0" smtClean="0"/>
              <a:t>was already participating in the Active Start Program</a:t>
            </a:r>
          </a:p>
          <a:p>
            <a:r>
              <a:rPr lang="en-US" dirty="0" smtClean="0"/>
              <a:t>Whole school active every morning for the 1</a:t>
            </a:r>
            <a:r>
              <a:rPr lang="en-US" baseline="30000" dirty="0" smtClean="0"/>
              <a:t>st</a:t>
            </a:r>
            <a:r>
              <a:rPr lang="en-US" dirty="0" smtClean="0"/>
              <a:t> 15 minutes of the day</a:t>
            </a:r>
          </a:p>
          <a:p>
            <a:r>
              <a:rPr lang="en-US" dirty="0" smtClean="0"/>
              <a:t>Was followed by a literacy period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21" y="2148901"/>
            <a:ext cx="4276179" cy="32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700" cy="1143000"/>
          </a:xfrm>
        </p:spPr>
        <p:txBody>
          <a:bodyPr/>
          <a:lstStyle/>
          <a:p>
            <a:r>
              <a:rPr lang="en-US" dirty="0" smtClean="0"/>
              <a:t>More on </a:t>
            </a:r>
            <a:r>
              <a:rPr lang="en-US" dirty="0" smtClean="0">
                <a:solidFill>
                  <a:srgbClr val="FF0000"/>
                </a:solidFill>
              </a:rPr>
              <a:t>Methodology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89213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8 classes, 4 randomly selected </a:t>
            </a:r>
          </a:p>
          <a:p>
            <a:pPr marL="0" indent="0">
              <a:buNone/>
            </a:pPr>
            <a:r>
              <a:rPr lang="en-US" dirty="0" smtClean="0"/>
              <a:t>     students from </a:t>
            </a:r>
            <a:r>
              <a:rPr lang="en-US" dirty="0"/>
              <a:t>each class</a:t>
            </a:r>
          </a:p>
          <a:p>
            <a:r>
              <a:rPr lang="en-US" dirty="0"/>
              <a:t>2 weeks no activity </a:t>
            </a:r>
          </a:p>
          <a:p>
            <a:r>
              <a:rPr lang="en-US" dirty="0"/>
              <a:t>2 weeks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Grades 1 through 6</a:t>
            </a:r>
          </a:p>
          <a:p>
            <a:r>
              <a:rPr lang="en-US" dirty="0" smtClean="0"/>
              <a:t>qualitative </a:t>
            </a:r>
            <a:r>
              <a:rPr lang="en-US" dirty="0"/>
              <a:t>data(interviews with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teachers </a:t>
            </a:r>
            <a:r>
              <a:rPr lang="en-US" dirty="0"/>
              <a:t>and EA) </a:t>
            </a:r>
            <a:endParaRPr lang="en-US" dirty="0" smtClean="0"/>
          </a:p>
          <a:p>
            <a:r>
              <a:rPr lang="en-US" dirty="0" smtClean="0"/>
              <a:t>quantitative </a:t>
            </a:r>
            <a:r>
              <a:rPr lang="en-US" dirty="0"/>
              <a:t>data (daily observation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ratings </a:t>
            </a:r>
            <a:r>
              <a:rPr lang="en-US" dirty="0"/>
              <a:t>of student participant </a:t>
            </a:r>
            <a:r>
              <a:rPr lang="en-US" dirty="0" smtClean="0"/>
              <a:t>                                             	</a:t>
            </a:r>
            <a:r>
              <a:rPr lang="en-US" dirty="0" err="1" smtClean="0"/>
              <a:t>behaviours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716" y="1600200"/>
            <a:ext cx="3272184" cy="32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did we find?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605"/>
            <a:ext cx="4218217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Both quantitative and qualitative results revealed that during the physical activity portion of the study, </a:t>
            </a:r>
            <a:r>
              <a:rPr lang="en-US" dirty="0" smtClean="0">
                <a:solidFill>
                  <a:srgbClr val="FF0000"/>
                </a:solidFill>
              </a:rPr>
              <a:t>students were much more engaged </a:t>
            </a:r>
            <a:r>
              <a:rPr lang="en-US" dirty="0" smtClean="0"/>
              <a:t>in the learning process than during the two weeks of non activity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17" y="1884206"/>
            <a:ext cx="4274487" cy="392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“So What” of the Research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5265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results of this study support the premise that physical activity before academic activity </a:t>
            </a:r>
            <a:r>
              <a:rPr lang="en-US" dirty="0">
                <a:solidFill>
                  <a:srgbClr val="FF0000"/>
                </a:solidFill>
              </a:rPr>
              <a:t>increases engagement </a:t>
            </a:r>
            <a:r>
              <a:rPr lang="en-US" dirty="0"/>
              <a:t>in many students through </a:t>
            </a:r>
            <a:r>
              <a:rPr lang="en-US" dirty="0">
                <a:solidFill>
                  <a:srgbClr val="FF0000"/>
                </a:solidFill>
              </a:rPr>
              <a:t>increased calm, focus and attention</a:t>
            </a:r>
            <a:r>
              <a:rPr lang="en-CA" dirty="0" smtClean="0">
                <a:solidFill>
                  <a:srgbClr val="FF0000"/>
                </a:solidFill>
                <a:effectLst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850" y="2032210"/>
            <a:ext cx="4696222" cy="312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3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9688"/>
            <a:ext cx="8229600" cy="1143000"/>
          </a:xfrm>
        </p:spPr>
        <p:txBody>
          <a:bodyPr/>
          <a:lstStyle/>
          <a:p>
            <a:r>
              <a:rPr lang="en-US" dirty="0" smtClean="0"/>
              <a:t>University of Manitoba </a:t>
            </a:r>
            <a:r>
              <a:rPr lang="en-US" dirty="0" err="1" smtClean="0"/>
              <a:t>MSpace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72202"/>
            <a:ext cx="4446396" cy="209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Entire thesis can be accessed through </a:t>
            </a:r>
            <a:r>
              <a:rPr lang="en-US" dirty="0" err="1" smtClean="0"/>
              <a:t>MSpace</a:t>
            </a:r>
            <a:r>
              <a:rPr lang="en-US" dirty="0" smtClean="0"/>
              <a:t> under Author: Cheryl Kathleen Isaac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04" y="3472202"/>
            <a:ext cx="3467546" cy="22755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8344" y="1793860"/>
            <a:ext cx="63666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Bookman Old Style"/>
                <a:cs typeface="Bookman Old Style"/>
              </a:rPr>
              <a:t>Relationship </a:t>
            </a:r>
            <a:r>
              <a:rPr lang="en-US" sz="2800" i="1" dirty="0">
                <a:solidFill>
                  <a:srgbClr val="FF0000"/>
                </a:solidFill>
                <a:latin typeface="Bookman Old Style"/>
                <a:cs typeface="Bookman Old Style"/>
              </a:rPr>
              <a:t>Between Morning Physical Activity and Engagement in an Elementary School Setting</a:t>
            </a:r>
          </a:p>
        </p:txBody>
      </p:sp>
    </p:spTree>
    <p:extLst>
      <p:ext uri="{BB962C8B-B14F-4D97-AF65-F5344CB8AC3E}">
        <p14:creationId xmlns:p14="http://schemas.microsoft.com/office/powerpoint/2010/main" val="240830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dirty="0" smtClean="0"/>
              <a:t> </a:t>
            </a:r>
            <a:r>
              <a:rPr lang="en-US" dirty="0" smtClean="0"/>
              <a:t>passion …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57" y="1591749"/>
            <a:ext cx="3437251" cy="45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499" y="4728928"/>
            <a:ext cx="789533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http://</a:t>
            </a:r>
            <a:r>
              <a:rPr lang="en-US" sz="3200" dirty="0" err="1"/>
              <a:t>activestartpembinatrails.weebly.com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614" y="1285313"/>
            <a:ext cx="4276179" cy="32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65600"/>
            <a:ext cx="7772400" cy="1943748"/>
          </a:xfrm>
        </p:spPr>
        <p:txBody>
          <a:bodyPr>
            <a:normAutofit fontScale="90000"/>
          </a:bodyPr>
          <a:lstStyle/>
          <a:p>
            <a:r>
              <a:rPr lang="en-US" dirty="0"/>
              <a:t>Did you know that after physical activity your brain is better prepared for learning?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468" y="249766"/>
            <a:ext cx="3810000" cy="39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1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the research,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know that physical activity </a:t>
            </a:r>
            <a:r>
              <a:rPr lang="en-US" dirty="0" smtClean="0"/>
              <a:t>helps us to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2109" y="1944650"/>
            <a:ext cx="4219761" cy="4771427"/>
          </a:xfrm>
        </p:spPr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eal </a:t>
            </a:r>
            <a:r>
              <a:rPr lang="en-US" dirty="0"/>
              <a:t>with </a:t>
            </a:r>
            <a:r>
              <a:rPr lang="en-US" dirty="0" smtClean="0"/>
              <a:t>stress</a:t>
            </a:r>
          </a:p>
          <a:p>
            <a:r>
              <a:rPr lang="en-US" dirty="0"/>
              <a:t>B</a:t>
            </a:r>
            <a:r>
              <a:rPr lang="en-US" dirty="0" smtClean="0"/>
              <a:t>e more focused</a:t>
            </a:r>
          </a:p>
          <a:p>
            <a:r>
              <a:rPr lang="en-US" dirty="0"/>
              <a:t> </a:t>
            </a:r>
            <a:r>
              <a:rPr lang="en-US" dirty="0" smtClean="0"/>
              <a:t> concentration</a:t>
            </a:r>
            <a:endParaRPr lang="en-US" dirty="0"/>
          </a:p>
          <a:p>
            <a:r>
              <a:rPr lang="en-US" dirty="0" smtClean="0"/>
              <a:t>  </a:t>
            </a:r>
            <a:r>
              <a:rPr lang="en-US" dirty="0"/>
              <a:t>Be calmer</a:t>
            </a:r>
          </a:p>
          <a:p>
            <a:r>
              <a:rPr lang="en-US" dirty="0" smtClean="0"/>
              <a:t>  Stay on task</a:t>
            </a:r>
          </a:p>
          <a:p>
            <a:r>
              <a:rPr lang="en-US" dirty="0" smtClean="0"/>
              <a:t>Sleep better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flipH="1">
            <a:off x="1398435" y="3290686"/>
            <a:ext cx="156977" cy="40412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flipH="1">
            <a:off x="1398435" y="4352968"/>
            <a:ext cx="192405" cy="424913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815" y="2284002"/>
            <a:ext cx="2831720" cy="371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1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1094"/>
            <a:ext cx="4237458" cy="5645069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/>
              <a:t>Anxiety and stress have been found to raise the levels of hormones such as </a:t>
            </a:r>
            <a:r>
              <a:rPr lang="en-US" dirty="0">
                <a:solidFill>
                  <a:srgbClr val="FF0000"/>
                </a:solidFill>
              </a:rPr>
              <a:t>cortisol</a:t>
            </a:r>
            <a:r>
              <a:rPr lang="en-US" dirty="0"/>
              <a:t>, which can actively interfere with learning (</a:t>
            </a:r>
            <a:r>
              <a:rPr lang="en-US" dirty="0" err="1"/>
              <a:t>Ratey</a:t>
            </a:r>
            <a:r>
              <a:rPr lang="en-US" dirty="0"/>
              <a:t>, 2008). </a:t>
            </a:r>
          </a:p>
          <a:p>
            <a:endParaRPr lang="en-US" dirty="0"/>
          </a:p>
          <a:p>
            <a:r>
              <a:rPr lang="en-US" dirty="0" smtClean="0"/>
              <a:t>Alternatively</a:t>
            </a:r>
            <a:r>
              <a:rPr lang="en-US" dirty="0"/>
              <a:t>, being </a:t>
            </a:r>
            <a:r>
              <a:rPr lang="en-US" dirty="0" smtClean="0"/>
              <a:t>active outdoors </a:t>
            </a:r>
            <a:r>
              <a:rPr lang="en-US" dirty="0"/>
              <a:t>in a natural environment has been shown to </a:t>
            </a:r>
            <a:r>
              <a:rPr lang="en-US" dirty="0">
                <a:solidFill>
                  <a:srgbClr val="FF0000"/>
                </a:solidFill>
              </a:rPr>
              <a:t>relieve stress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activate</a:t>
            </a:r>
            <a:r>
              <a:rPr lang="en-US" dirty="0"/>
              <a:t> more areas of the brain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sz="2400" dirty="0" err="1" smtClean="0"/>
              <a:t>Selhub</a:t>
            </a:r>
            <a:r>
              <a:rPr lang="en-US" sz="2400" dirty="0" smtClean="0"/>
              <a:t> </a:t>
            </a:r>
            <a:r>
              <a:rPr lang="en-US" sz="2400" dirty="0"/>
              <a:t>&amp; Logan, </a:t>
            </a:r>
            <a:r>
              <a:rPr lang="en-US" sz="2400" dirty="0" smtClean="0"/>
              <a:t>2012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658" y="723766"/>
            <a:ext cx="4117445" cy="208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901" y="3422650"/>
            <a:ext cx="3821328" cy="254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Endorphins … the happy hormones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10621" cy="486570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When we exercise </a:t>
            </a:r>
            <a:r>
              <a:rPr lang="en-US" dirty="0" smtClean="0">
                <a:solidFill>
                  <a:srgbClr val="FF0000"/>
                </a:solidFill>
              </a:rPr>
              <a:t>Endorphins</a:t>
            </a:r>
            <a:r>
              <a:rPr lang="en-US" dirty="0" smtClean="0"/>
              <a:t> are released </a:t>
            </a:r>
            <a:r>
              <a:rPr lang="en-US" dirty="0"/>
              <a:t>in the brain … “feel good” </a:t>
            </a:r>
            <a:r>
              <a:rPr lang="en-US" dirty="0" smtClean="0"/>
              <a:t>hormones</a:t>
            </a:r>
          </a:p>
          <a:p>
            <a:r>
              <a:rPr lang="en-US" dirty="0" smtClean="0"/>
              <a:t>Acts as a very powerful long term anti-depressant</a:t>
            </a:r>
          </a:p>
          <a:p>
            <a:r>
              <a:rPr lang="en-US" dirty="0" smtClean="0"/>
              <a:t>An </a:t>
            </a:r>
            <a:r>
              <a:rPr lang="en-US" dirty="0"/>
              <a:t>interesting fact: after </a:t>
            </a:r>
            <a:r>
              <a:rPr lang="en-US" dirty="0">
                <a:solidFill>
                  <a:srgbClr val="FF0000"/>
                </a:solidFill>
              </a:rPr>
              <a:t>moderate</a:t>
            </a:r>
            <a:r>
              <a:rPr lang="en-US" dirty="0"/>
              <a:t> exercise, a </a:t>
            </a:r>
            <a:r>
              <a:rPr lang="en-US" dirty="0">
                <a:solidFill>
                  <a:srgbClr val="FF0000"/>
                </a:solidFill>
              </a:rPr>
              <a:t>greater</a:t>
            </a:r>
            <a:r>
              <a:rPr lang="en-US" dirty="0"/>
              <a:t> amount of endorphins are released than with light or </a:t>
            </a:r>
            <a:r>
              <a:rPr lang="en-US" dirty="0" err="1"/>
              <a:t>vigourous</a:t>
            </a:r>
            <a:r>
              <a:rPr lang="en-US" dirty="0"/>
              <a:t> </a:t>
            </a:r>
            <a:r>
              <a:rPr lang="en-US" dirty="0" smtClean="0"/>
              <a:t>exercise </a:t>
            </a:r>
          </a:p>
          <a:p>
            <a:pPr marL="0" indent="0">
              <a:buNone/>
            </a:pPr>
            <a:r>
              <a:rPr lang="en-US" sz="2100" dirty="0" smtClean="0"/>
              <a:t>      	</a:t>
            </a:r>
            <a:r>
              <a:rPr lang="en-US" sz="1700" dirty="0" err="1" smtClean="0"/>
              <a:t>Dinas</a:t>
            </a:r>
            <a:r>
              <a:rPr lang="en-US" sz="1700" dirty="0" smtClean="0"/>
              <a:t> </a:t>
            </a:r>
            <a:r>
              <a:rPr lang="en-US" sz="1700" dirty="0"/>
              <a:t>PC, </a:t>
            </a:r>
            <a:r>
              <a:rPr lang="en-US" sz="1700" dirty="0" err="1"/>
              <a:t>Koutedakis</a:t>
            </a:r>
            <a:r>
              <a:rPr lang="en-US" sz="1700" dirty="0"/>
              <a:t> Y, </a:t>
            </a:r>
            <a:r>
              <a:rPr lang="en-US" sz="1700" dirty="0" err="1"/>
              <a:t>Flouris</a:t>
            </a:r>
            <a:r>
              <a:rPr lang="en-US" sz="1700" dirty="0"/>
              <a:t> AD </a:t>
            </a:r>
            <a:r>
              <a:rPr lang="en-US" sz="1700" dirty="0" smtClean="0"/>
              <a:t>           	(</a:t>
            </a:r>
            <a:r>
              <a:rPr lang="en-US" sz="1700" dirty="0"/>
              <a:t>2011). "Effects of exercise and </a:t>
            </a:r>
            <a:r>
              <a:rPr lang="en-US" sz="1700" dirty="0" smtClean="0"/>
              <a:t>	physical 	activity </a:t>
            </a:r>
            <a:r>
              <a:rPr lang="en-US" sz="1700" dirty="0"/>
              <a:t>on depression". </a:t>
            </a:r>
            <a:r>
              <a:rPr lang="en-US" sz="1700" i="1" dirty="0" err="1"/>
              <a:t>Ir</a:t>
            </a:r>
            <a:r>
              <a:rPr lang="en-US" sz="1700" i="1" dirty="0"/>
              <a:t> J </a:t>
            </a:r>
            <a:r>
              <a:rPr lang="en-US" sz="1700" i="1" dirty="0" smtClean="0"/>
              <a:t>	Med </a:t>
            </a:r>
            <a:r>
              <a:rPr lang="en-US" sz="1700" i="1" dirty="0" err="1"/>
              <a:t>Sci</a:t>
            </a:r>
            <a:r>
              <a:rPr lang="en-US" sz="1700" dirty="0"/>
              <a:t> </a:t>
            </a:r>
            <a:r>
              <a:rPr lang="en-US" sz="1700" b="1" dirty="0"/>
              <a:t>180</a:t>
            </a:r>
            <a:r>
              <a:rPr lang="en-US" sz="1700" dirty="0"/>
              <a:t> (2): </a:t>
            </a:r>
            <a:r>
              <a:rPr lang="en-US" sz="1700" dirty="0" smtClean="0"/>
              <a:t>	319</a:t>
            </a:r>
            <a:r>
              <a:rPr lang="en-US" sz="1700" dirty="0"/>
              <a:t>–325.</a:t>
            </a:r>
            <a:endParaRPr lang="en-US" sz="17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156" y="2006600"/>
            <a:ext cx="3280775" cy="326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1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“drugs” in the Brain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</a:t>
            </a:r>
            <a:r>
              <a:rPr lang="en-US" dirty="0" err="1"/>
              <a:t>Ratey</a:t>
            </a:r>
            <a:r>
              <a:rPr lang="en-US" dirty="0"/>
              <a:t> (2008), aerobic exercise serves to increase the levels of </a:t>
            </a:r>
            <a:r>
              <a:rPr lang="en-US" dirty="0">
                <a:solidFill>
                  <a:srgbClr val="FF0000"/>
                </a:solidFill>
              </a:rPr>
              <a:t>dopamine, serotonin and norepinephrine</a:t>
            </a:r>
            <a:r>
              <a:rPr lang="en-US" dirty="0"/>
              <a:t> in the brain (pp. 36-38).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neurotransmitters help to </a:t>
            </a:r>
            <a:r>
              <a:rPr lang="en-US" dirty="0">
                <a:solidFill>
                  <a:srgbClr val="FF0000"/>
                </a:solidFill>
              </a:rPr>
              <a:t>increase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focus, decrease impulsivity, and serve to calm subjects and relieve stress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    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Mead</a:t>
            </a:r>
            <a:r>
              <a:rPr lang="en-US" sz="2000" dirty="0"/>
              <a:t>, Morley, Campbell, </a:t>
            </a:r>
            <a:r>
              <a:rPr lang="en-US" sz="2000" dirty="0" err="1"/>
              <a:t>Greig</a:t>
            </a:r>
            <a:r>
              <a:rPr lang="en-US" sz="2000" dirty="0"/>
              <a:t>, McMurdo &amp; </a:t>
            </a:r>
            <a:r>
              <a:rPr lang="en-US" sz="2000" dirty="0" err="1"/>
              <a:t>Lawlor</a:t>
            </a:r>
            <a:r>
              <a:rPr lang="en-US" sz="2000" dirty="0"/>
              <a:t>, </a:t>
            </a:r>
            <a:r>
              <a:rPr lang="en-US" sz="2000" dirty="0" smtClean="0"/>
              <a:t>2008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74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163" y="1600200"/>
            <a:ext cx="4604193" cy="5000415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In a study using mice, </a:t>
            </a:r>
            <a:r>
              <a:rPr lang="en-US" sz="3600" dirty="0"/>
              <a:t>running has been shown to increase </a:t>
            </a:r>
            <a:r>
              <a:rPr lang="en-US" sz="3600" dirty="0" smtClean="0"/>
              <a:t>the production of new neurons in the hippocampus</a:t>
            </a:r>
            <a:r>
              <a:rPr lang="en-US" sz="3600" dirty="0"/>
              <a:t>, a brain structure that is important for memory function. 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Less </a:t>
            </a:r>
            <a:r>
              <a:rPr lang="en-US" sz="3600" dirty="0"/>
              <a:t>fit mice were unable to find an escape route from a </a:t>
            </a:r>
            <a:r>
              <a:rPr lang="en-US" sz="3600" dirty="0" smtClean="0"/>
              <a:t>maze when </a:t>
            </a:r>
            <a:r>
              <a:rPr lang="en-US" sz="3600" dirty="0"/>
              <a:t>compared with those mice who were housed with a running wheel and, therefore, were more active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more active mice were easily able to find the new escape route, demonstrating an improved ability to </a:t>
            </a:r>
            <a:r>
              <a:rPr lang="en-US" sz="3600" dirty="0" smtClean="0"/>
              <a:t>learn.</a:t>
            </a:r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endParaRPr lang="en-US" sz="2900" dirty="0" smtClean="0"/>
          </a:p>
          <a:p>
            <a:pPr marL="0" indent="0">
              <a:buNone/>
            </a:pPr>
            <a:r>
              <a:rPr lang="en-US" sz="2900" dirty="0"/>
              <a:t> </a:t>
            </a:r>
            <a:r>
              <a:rPr lang="en-US" sz="2900" dirty="0" smtClean="0"/>
              <a:t>    Van </a:t>
            </a:r>
            <a:r>
              <a:rPr lang="en-US" sz="2900" dirty="0" err="1"/>
              <a:t>Praag</a:t>
            </a:r>
            <a:r>
              <a:rPr lang="en-US" sz="2900" dirty="0"/>
              <a:t>, Christie, </a:t>
            </a:r>
            <a:r>
              <a:rPr lang="en-US" sz="2900" dirty="0" err="1"/>
              <a:t>Sejnowski</a:t>
            </a:r>
            <a:r>
              <a:rPr lang="en-US" sz="2900" dirty="0"/>
              <a:t> &amp; </a:t>
            </a:r>
            <a:r>
              <a:rPr lang="en-US" sz="2900" dirty="0" smtClean="0"/>
              <a:t>Gage</a:t>
            </a:r>
            <a:r>
              <a:rPr lang="en-US" sz="2900" dirty="0"/>
              <a:t>, </a:t>
            </a:r>
            <a:r>
              <a:rPr lang="en-US" sz="2900" dirty="0" smtClean="0"/>
              <a:t>1999 </a:t>
            </a:r>
            <a:endParaRPr lang="en-CA" sz="29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57" y="1209346"/>
            <a:ext cx="4105878" cy="510681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would research be </a:t>
            </a:r>
            <a:br>
              <a:rPr lang="en-US" dirty="0" smtClean="0"/>
            </a:br>
            <a:r>
              <a:rPr lang="en-US" dirty="0" smtClean="0"/>
              <a:t>without </a:t>
            </a:r>
            <a:r>
              <a:rPr lang="en-US" dirty="0" smtClean="0">
                <a:solidFill>
                  <a:srgbClr val="FF0000"/>
                </a:solidFill>
              </a:rPr>
              <a:t>MICE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Neurogenesis …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0009"/>
            <a:ext cx="4429862" cy="383615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was once thought that </a:t>
            </a:r>
            <a:r>
              <a:rPr lang="en-US" dirty="0">
                <a:solidFill>
                  <a:srgbClr val="FF0000"/>
                </a:solidFill>
              </a:rPr>
              <a:t>new neuron </a:t>
            </a:r>
            <a:r>
              <a:rPr lang="en-US" dirty="0"/>
              <a:t>growth was </a:t>
            </a:r>
            <a:r>
              <a:rPr lang="en-US" dirty="0">
                <a:solidFill>
                  <a:srgbClr val="FF0000"/>
                </a:solidFill>
              </a:rPr>
              <a:t>not possible</a:t>
            </a:r>
            <a:r>
              <a:rPr lang="en-US" dirty="0"/>
              <a:t>, but recent brain imagery has shown that the </a:t>
            </a:r>
            <a:r>
              <a:rPr lang="en-US" dirty="0">
                <a:solidFill>
                  <a:srgbClr val="FF0000"/>
                </a:solidFill>
              </a:rPr>
              <a:t>human brain </a:t>
            </a:r>
            <a:r>
              <a:rPr lang="en-US" dirty="0"/>
              <a:t>generates new neurons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047" y="2136059"/>
            <a:ext cx="3997753" cy="33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686</Words>
  <Application>Microsoft Office PowerPoint</Application>
  <PresentationFormat>On-screen Show (4:3)</PresentationFormat>
  <Paragraphs>84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Bookman Old Style</vt:lpstr>
      <vt:lpstr>Calibri</vt:lpstr>
      <vt:lpstr>Office Theme</vt:lpstr>
      <vt:lpstr>PowerPoint Presentation</vt:lpstr>
      <vt:lpstr>Our passion … </vt:lpstr>
      <vt:lpstr>Did you know that after physical activity your brain is better prepared for learning?</vt:lpstr>
      <vt:lpstr>From the research, we know that physical activity helps us to …</vt:lpstr>
      <vt:lpstr>PowerPoint Presentation</vt:lpstr>
      <vt:lpstr>Endorphins … the happy hormones</vt:lpstr>
      <vt:lpstr>More “drugs” in the Brain …</vt:lpstr>
      <vt:lpstr>What would research be  without MICE?</vt:lpstr>
      <vt:lpstr>Neurogenesis … What?</vt:lpstr>
      <vt:lpstr>More on MICE!</vt:lpstr>
      <vt:lpstr>Neuron Activation</vt:lpstr>
      <vt:lpstr>What’s new in Research at   </vt:lpstr>
      <vt:lpstr>From the research we already know …</vt:lpstr>
      <vt:lpstr>The Research Question …</vt:lpstr>
      <vt:lpstr>What was the Methodology</vt:lpstr>
      <vt:lpstr>More on Methodology …</vt:lpstr>
      <vt:lpstr>So what did we find?</vt:lpstr>
      <vt:lpstr>The “So What” of the Research …</vt:lpstr>
      <vt:lpstr>University of Manitoba MSpace</vt:lpstr>
      <vt:lpstr>PowerPoint Presentation</vt:lpstr>
    </vt:vector>
  </TitlesOfParts>
  <Company>University of Manitoba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casey</dc:creator>
  <cp:lastModifiedBy>Blue Jay Bridge</cp:lastModifiedBy>
  <cp:revision>40</cp:revision>
  <cp:lastPrinted>2015-03-06T16:53:48Z</cp:lastPrinted>
  <dcterms:created xsi:type="dcterms:W3CDTF">2015-03-06T01:15:32Z</dcterms:created>
  <dcterms:modified xsi:type="dcterms:W3CDTF">2016-06-16T19:51:17Z</dcterms:modified>
</cp:coreProperties>
</file>